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2A2A2D">
              <a:alpha val="9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slideLayout" Target="../slideLayouts/slideLayout11.xml"/><Relationship Id="rId1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slideLayout" Target="../slideLayouts/slideLayout3.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slideLayout" Target="../slideLayouts/slideLayout5.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svg"/><Relationship Id="rId4" Type="http://schemas.openxmlformats.org/officeDocument/2006/relationships/image" Target="../media/image-5-4.png"/><Relationship Id="rId5" Type="http://schemas.openxmlformats.org/officeDocument/2006/relationships/image" Target="../media/image-5-5.svg"/><Relationship Id="rId6" Type="http://schemas.openxmlformats.org/officeDocument/2006/relationships/image" Target="../media/image-5-6.png"/><Relationship Id="rId7" Type="http://schemas.openxmlformats.org/officeDocument/2006/relationships/image" Target="../media/image-5-7.svg"/><Relationship Id="rId8" Type="http://schemas.openxmlformats.org/officeDocument/2006/relationships/slideLayout" Target="../slideLayouts/slideLayout6.xml"/><Relationship Id="rId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510076"/>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Customer Shopping Behavior Analysis</a:t>
            </a:r>
            <a:endParaRPr lang="en-US" sz="4450" dirty="0"/>
          </a:p>
        </p:txBody>
      </p:sp>
      <p:sp>
        <p:nvSpPr>
          <p:cNvPr id="4" name="Text 1"/>
          <p:cNvSpPr/>
          <p:nvPr/>
        </p:nvSpPr>
        <p:spPr>
          <a:xfrm>
            <a:off x="6280190" y="4267795"/>
            <a:ext cx="7556421"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This project analyzes customer shopping behavior using transactional data from 3,900 purchases. Our goal is to uncover insights into spending patterns, customer segments, product preferences, and subscription behavior to guide strategic business decisions.</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1039535"/>
            <a:ext cx="7546538" cy="708779"/>
          </a:xfrm>
          <a:prstGeom prst="rect">
            <a:avLst/>
          </a:prstGeom>
          <a:noFill/>
          <a:ln/>
        </p:spPr>
        <p:txBody>
          <a:bodyPr wrap="non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Business Recommendations</a:t>
            </a:r>
            <a:endParaRPr lang="en-US" sz="4450" dirty="0"/>
          </a:p>
        </p:txBody>
      </p:sp>
      <p:sp>
        <p:nvSpPr>
          <p:cNvPr id="3" name="Shape 1"/>
          <p:cNvSpPr/>
          <p:nvPr/>
        </p:nvSpPr>
        <p:spPr>
          <a:xfrm>
            <a:off x="793790" y="2542103"/>
            <a:ext cx="4196358" cy="2040493"/>
          </a:xfrm>
          <a:prstGeom prst="roundRect">
            <a:avLst>
              <a:gd name="adj" fmla="val 7170"/>
            </a:avLst>
          </a:prstGeom>
          <a:solidFill>
            <a:srgbClr val="2A2A2D">
              <a:alpha val="95000"/>
            </a:srgbClr>
          </a:solidFill>
          <a:ln/>
        </p:spPr>
      </p:sp>
      <p:pic>
        <p:nvPicPr>
          <p:cNvPr id="4" name="Image 0" descr="preencoded.png">    </p:cNvPr>
          <p:cNvPicPr>
            <a:picLocks noChangeAspect="1"/>
          </p:cNvPicPr>
          <p:nvPr/>
        </p:nvPicPr>
        <p:blipFill>
          <a:blip r:embed="rId1"/>
          <a:stretch>
            <a:fillRect/>
          </a:stretch>
        </p:blipFill>
        <p:spPr>
          <a:xfrm>
            <a:off x="793790" y="2511623"/>
            <a:ext cx="4196358" cy="121920"/>
          </a:xfrm>
          <a:prstGeom prst="rect">
            <a:avLst/>
          </a:prstGeom>
        </p:spPr>
      </p:pic>
      <p:pic>
        <p:nvPicPr>
          <p:cNvPr id="5" name="Image 1" descr="preencoded.png">    </p:cNvPr>
          <p:cNvPicPr>
            <a:picLocks noChangeAspect="1"/>
          </p:cNvPicPr>
          <p:nvPr/>
        </p:nvPicPr>
        <p:blipFill>
          <a:blip r:embed="rId2"/>
          <a:stretch>
            <a:fillRect/>
          </a:stretch>
        </p:blipFill>
        <p:spPr>
          <a:xfrm>
            <a:off x="2551688" y="2201942"/>
            <a:ext cx="680442" cy="680442"/>
          </a:xfrm>
          <a:prstGeom prst="rect">
            <a:avLst/>
          </a:prstGeom>
        </p:spPr>
      </p:pic>
      <p:sp>
        <p:nvSpPr>
          <p:cNvPr id="6" name="Text 2"/>
          <p:cNvSpPr/>
          <p:nvPr/>
        </p:nvSpPr>
        <p:spPr>
          <a:xfrm>
            <a:off x="2755761" y="2372082"/>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Semi Bold" pitchFamily="34" charset="0"/>
                <a:ea typeface="Instrument Sans Semi Bold" pitchFamily="34" charset="-122"/>
                <a:cs typeface="Instrument Sans Semi Bold" pitchFamily="34" charset="-120"/>
              </a:rPr>
              <a:t>1</a:t>
            </a:r>
            <a:endParaRPr lang="en-US" sz="2100" dirty="0"/>
          </a:p>
        </p:txBody>
      </p:sp>
      <p:sp>
        <p:nvSpPr>
          <p:cNvPr id="7" name="Text 3"/>
          <p:cNvSpPr/>
          <p:nvPr/>
        </p:nvSpPr>
        <p:spPr>
          <a:xfrm>
            <a:off x="1051084" y="3109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Boost Subscriptions</a:t>
            </a:r>
            <a:endParaRPr lang="en-US" sz="2200" dirty="0"/>
          </a:p>
        </p:txBody>
      </p:sp>
      <p:sp>
        <p:nvSpPr>
          <p:cNvPr id="8" name="Text 4"/>
          <p:cNvSpPr/>
          <p:nvPr/>
        </p:nvSpPr>
        <p:spPr>
          <a:xfrm>
            <a:off x="1051084" y="3599497"/>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Promote exclusive benefits to increase subscriber base.</a:t>
            </a:r>
            <a:endParaRPr lang="en-US" sz="1750" dirty="0"/>
          </a:p>
        </p:txBody>
      </p:sp>
      <p:sp>
        <p:nvSpPr>
          <p:cNvPr id="9" name="Shape 5"/>
          <p:cNvSpPr/>
          <p:nvPr/>
        </p:nvSpPr>
        <p:spPr>
          <a:xfrm>
            <a:off x="5216962" y="2542103"/>
            <a:ext cx="4196358" cy="2040493"/>
          </a:xfrm>
          <a:prstGeom prst="roundRect">
            <a:avLst>
              <a:gd name="adj" fmla="val 7170"/>
            </a:avLst>
          </a:prstGeom>
          <a:solidFill>
            <a:srgbClr val="2A2A2D">
              <a:alpha val="95000"/>
            </a:srgbClr>
          </a:solidFill>
          <a:ln/>
        </p:spPr>
      </p:sp>
      <p:pic>
        <p:nvPicPr>
          <p:cNvPr id="10" name="Image 2" descr="preencoded.png">    </p:cNvPr>
          <p:cNvPicPr>
            <a:picLocks noChangeAspect="1"/>
          </p:cNvPicPr>
          <p:nvPr/>
        </p:nvPicPr>
        <p:blipFill>
          <a:blip r:embed="rId3"/>
          <a:stretch>
            <a:fillRect/>
          </a:stretch>
        </p:blipFill>
        <p:spPr>
          <a:xfrm>
            <a:off x="5216962" y="2511623"/>
            <a:ext cx="4196358" cy="121920"/>
          </a:xfrm>
          <a:prstGeom prst="rect">
            <a:avLst/>
          </a:prstGeom>
        </p:spPr>
      </p:pic>
      <p:pic>
        <p:nvPicPr>
          <p:cNvPr id="11" name="Image 3" descr="preencoded.png">    </p:cNvPr>
          <p:cNvPicPr>
            <a:picLocks noChangeAspect="1"/>
          </p:cNvPicPr>
          <p:nvPr/>
        </p:nvPicPr>
        <p:blipFill>
          <a:blip r:embed="rId4"/>
          <a:stretch>
            <a:fillRect/>
          </a:stretch>
        </p:blipFill>
        <p:spPr>
          <a:xfrm>
            <a:off x="6974860" y="2201942"/>
            <a:ext cx="680442" cy="680442"/>
          </a:xfrm>
          <a:prstGeom prst="rect">
            <a:avLst/>
          </a:prstGeom>
        </p:spPr>
      </p:pic>
      <p:sp>
        <p:nvSpPr>
          <p:cNvPr id="12" name="Text 6"/>
          <p:cNvSpPr/>
          <p:nvPr/>
        </p:nvSpPr>
        <p:spPr>
          <a:xfrm>
            <a:off x="7178933" y="2372082"/>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Semi Bold" pitchFamily="34" charset="0"/>
                <a:ea typeface="Instrument Sans Semi Bold" pitchFamily="34" charset="-122"/>
                <a:cs typeface="Instrument Sans Semi Bold" pitchFamily="34" charset="-120"/>
              </a:rPr>
              <a:t>2</a:t>
            </a:r>
            <a:endParaRPr lang="en-US" sz="2100" dirty="0"/>
          </a:p>
        </p:txBody>
      </p:sp>
      <p:sp>
        <p:nvSpPr>
          <p:cNvPr id="13" name="Text 7"/>
          <p:cNvSpPr/>
          <p:nvPr/>
        </p:nvSpPr>
        <p:spPr>
          <a:xfrm>
            <a:off x="5474256" y="3109079"/>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Customer Loyalty</a:t>
            </a:r>
            <a:endParaRPr lang="en-US" sz="2200" dirty="0"/>
          </a:p>
        </p:txBody>
      </p:sp>
      <p:sp>
        <p:nvSpPr>
          <p:cNvPr id="14" name="Text 8"/>
          <p:cNvSpPr/>
          <p:nvPr/>
        </p:nvSpPr>
        <p:spPr>
          <a:xfrm>
            <a:off x="5474256" y="3599497"/>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Implement programs to reward repeat buyers and foster loyalty.</a:t>
            </a:r>
            <a:endParaRPr lang="en-US" sz="1750" dirty="0"/>
          </a:p>
        </p:txBody>
      </p:sp>
      <p:sp>
        <p:nvSpPr>
          <p:cNvPr id="15" name="Shape 9"/>
          <p:cNvSpPr/>
          <p:nvPr/>
        </p:nvSpPr>
        <p:spPr>
          <a:xfrm>
            <a:off x="9640133" y="2542103"/>
            <a:ext cx="4196358" cy="2040493"/>
          </a:xfrm>
          <a:prstGeom prst="roundRect">
            <a:avLst>
              <a:gd name="adj" fmla="val 7170"/>
            </a:avLst>
          </a:prstGeom>
          <a:solidFill>
            <a:srgbClr val="2A2A2D">
              <a:alpha val="95000"/>
            </a:srgbClr>
          </a:solidFill>
          <a:ln/>
        </p:spPr>
      </p:sp>
      <p:pic>
        <p:nvPicPr>
          <p:cNvPr id="16" name="Image 4" descr="preencoded.png">    </p:cNvPr>
          <p:cNvPicPr>
            <a:picLocks noChangeAspect="1"/>
          </p:cNvPicPr>
          <p:nvPr/>
        </p:nvPicPr>
        <p:blipFill>
          <a:blip r:embed="rId5"/>
          <a:stretch>
            <a:fillRect/>
          </a:stretch>
        </p:blipFill>
        <p:spPr>
          <a:xfrm>
            <a:off x="9640133" y="2511623"/>
            <a:ext cx="4196358" cy="121920"/>
          </a:xfrm>
          <a:prstGeom prst="rect">
            <a:avLst/>
          </a:prstGeom>
        </p:spPr>
      </p:pic>
      <p:pic>
        <p:nvPicPr>
          <p:cNvPr id="17" name="Image 5" descr="preencoded.png">    </p:cNvPr>
          <p:cNvPicPr>
            <a:picLocks noChangeAspect="1"/>
          </p:cNvPicPr>
          <p:nvPr/>
        </p:nvPicPr>
        <p:blipFill>
          <a:blip r:embed="rId6"/>
          <a:stretch>
            <a:fillRect/>
          </a:stretch>
        </p:blipFill>
        <p:spPr>
          <a:xfrm>
            <a:off x="11398032" y="2201942"/>
            <a:ext cx="680442" cy="680442"/>
          </a:xfrm>
          <a:prstGeom prst="rect">
            <a:avLst/>
          </a:prstGeom>
        </p:spPr>
      </p:pic>
      <p:sp>
        <p:nvSpPr>
          <p:cNvPr id="18" name="Text 10"/>
          <p:cNvSpPr/>
          <p:nvPr/>
        </p:nvSpPr>
        <p:spPr>
          <a:xfrm>
            <a:off x="11602105" y="2372082"/>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Semi Bold" pitchFamily="34" charset="0"/>
                <a:ea typeface="Instrument Sans Semi Bold" pitchFamily="34" charset="-122"/>
                <a:cs typeface="Instrument Sans Semi Bold" pitchFamily="34" charset="-120"/>
              </a:rPr>
              <a:t>3</a:t>
            </a:r>
            <a:endParaRPr lang="en-US" sz="2100" dirty="0"/>
          </a:p>
        </p:txBody>
      </p:sp>
      <p:sp>
        <p:nvSpPr>
          <p:cNvPr id="19" name="Text 11"/>
          <p:cNvSpPr/>
          <p:nvPr/>
        </p:nvSpPr>
        <p:spPr>
          <a:xfrm>
            <a:off x="9897427" y="3109079"/>
            <a:ext cx="3065502"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Review Discount Policy</a:t>
            </a:r>
            <a:endParaRPr lang="en-US" sz="2200" dirty="0"/>
          </a:p>
        </p:txBody>
      </p:sp>
      <p:sp>
        <p:nvSpPr>
          <p:cNvPr id="20" name="Text 12"/>
          <p:cNvSpPr/>
          <p:nvPr/>
        </p:nvSpPr>
        <p:spPr>
          <a:xfrm>
            <a:off x="9897427" y="3599497"/>
            <a:ext cx="3681770"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Optimize discount strategies to balance sales and profit margins.</a:t>
            </a:r>
            <a:endParaRPr lang="en-US" sz="1750" dirty="0"/>
          </a:p>
        </p:txBody>
      </p:sp>
      <p:sp>
        <p:nvSpPr>
          <p:cNvPr id="21" name="Shape 13"/>
          <p:cNvSpPr/>
          <p:nvPr/>
        </p:nvSpPr>
        <p:spPr>
          <a:xfrm>
            <a:off x="793790" y="5149572"/>
            <a:ext cx="6407944" cy="2040493"/>
          </a:xfrm>
          <a:prstGeom prst="roundRect">
            <a:avLst>
              <a:gd name="adj" fmla="val 7170"/>
            </a:avLst>
          </a:prstGeom>
          <a:solidFill>
            <a:srgbClr val="2A2A2D">
              <a:alpha val="95000"/>
            </a:srgbClr>
          </a:solidFill>
          <a:ln/>
        </p:spPr>
      </p:sp>
      <p:pic>
        <p:nvPicPr>
          <p:cNvPr id="22" name="Image 6" descr="preencoded.png">    </p:cNvPr>
          <p:cNvPicPr>
            <a:picLocks noChangeAspect="1"/>
          </p:cNvPicPr>
          <p:nvPr/>
        </p:nvPicPr>
        <p:blipFill>
          <a:blip r:embed="rId7"/>
          <a:stretch>
            <a:fillRect/>
          </a:stretch>
        </p:blipFill>
        <p:spPr>
          <a:xfrm>
            <a:off x="793790" y="5119092"/>
            <a:ext cx="6407944" cy="121920"/>
          </a:xfrm>
          <a:prstGeom prst="rect">
            <a:avLst/>
          </a:prstGeom>
        </p:spPr>
      </p:pic>
      <p:pic>
        <p:nvPicPr>
          <p:cNvPr id="23" name="Image 7" descr="preencoded.png">    </p:cNvPr>
          <p:cNvPicPr>
            <a:picLocks noChangeAspect="1"/>
          </p:cNvPicPr>
          <p:nvPr/>
        </p:nvPicPr>
        <p:blipFill>
          <a:blip r:embed="rId8"/>
          <a:stretch>
            <a:fillRect/>
          </a:stretch>
        </p:blipFill>
        <p:spPr>
          <a:xfrm>
            <a:off x="3657540" y="4809411"/>
            <a:ext cx="680442" cy="680442"/>
          </a:xfrm>
          <a:prstGeom prst="rect">
            <a:avLst/>
          </a:prstGeom>
        </p:spPr>
      </p:pic>
      <p:sp>
        <p:nvSpPr>
          <p:cNvPr id="24" name="Text 14"/>
          <p:cNvSpPr/>
          <p:nvPr/>
        </p:nvSpPr>
        <p:spPr>
          <a:xfrm>
            <a:off x="3861614" y="4979551"/>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Semi Bold" pitchFamily="34" charset="0"/>
                <a:ea typeface="Instrument Sans Semi Bold" pitchFamily="34" charset="-122"/>
                <a:cs typeface="Instrument Sans Semi Bold" pitchFamily="34" charset="-120"/>
              </a:rPr>
              <a:t>4</a:t>
            </a:r>
            <a:endParaRPr lang="en-US" sz="2100" dirty="0"/>
          </a:p>
        </p:txBody>
      </p:sp>
      <p:sp>
        <p:nvSpPr>
          <p:cNvPr id="25" name="Text 15"/>
          <p:cNvSpPr/>
          <p:nvPr/>
        </p:nvSpPr>
        <p:spPr>
          <a:xfrm>
            <a:off x="1051084" y="5716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Targeted Marketing</a:t>
            </a:r>
            <a:endParaRPr lang="en-US" sz="2200" dirty="0"/>
          </a:p>
        </p:txBody>
      </p:sp>
      <p:sp>
        <p:nvSpPr>
          <p:cNvPr id="26" name="Text 16"/>
          <p:cNvSpPr/>
          <p:nvPr/>
        </p:nvSpPr>
        <p:spPr>
          <a:xfrm>
            <a:off x="1051084" y="6206966"/>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Focus campaigns on high-revenue age groups and express-shipping users.</a:t>
            </a:r>
            <a:endParaRPr lang="en-US" sz="1750" dirty="0"/>
          </a:p>
        </p:txBody>
      </p:sp>
      <p:sp>
        <p:nvSpPr>
          <p:cNvPr id="27" name="Shape 17"/>
          <p:cNvSpPr/>
          <p:nvPr/>
        </p:nvSpPr>
        <p:spPr>
          <a:xfrm>
            <a:off x="7428548" y="5149572"/>
            <a:ext cx="6407944" cy="2040493"/>
          </a:xfrm>
          <a:prstGeom prst="roundRect">
            <a:avLst>
              <a:gd name="adj" fmla="val 7170"/>
            </a:avLst>
          </a:prstGeom>
          <a:solidFill>
            <a:srgbClr val="2A2A2D">
              <a:alpha val="95000"/>
            </a:srgbClr>
          </a:solidFill>
          <a:ln/>
        </p:spPr>
      </p:sp>
      <p:pic>
        <p:nvPicPr>
          <p:cNvPr id="28" name="Image 8" descr="preencoded.png">    </p:cNvPr>
          <p:cNvPicPr>
            <a:picLocks noChangeAspect="1"/>
          </p:cNvPicPr>
          <p:nvPr/>
        </p:nvPicPr>
        <p:blipFill>
          <a:blip r:embed="rId9"/>
          <a:stretch>
            <a:fillRect/>
          </a:stretch>
        </p:blipFill>
        <p:spPr>
          <a:xfrm>
            <a:off x="7428548" y="5119092"/>
            <a:ext cx="6407944" cy="121920"/>
          </a:xfrm>
          <a:prstGeom prst="rect">
            <a:avLst/>
          </a:prstGeom>
        </p:spPr>
      </p:pic>
      <p:pic>
        <p:nvPicPr>
          <p:cNvPr id="29" name="Image 9" descr="preencoded.png">    </p:cNvPr>
          <p:cNvPicPr>
            <a:picLocks noChangeAspect="1"/>
          </p:cNvPicPr>
          <p:nvPr/>
        </p:nvPicPr>
        <p:blipFill>
          <a:blip r:embed="rId10"/>
          <a:stretch>
            <a:fillRect/>
          </a:stretch>
        </p:blipFill>
        <p:spPr>
          <a:xfrm>
            <a:off x="10292298" y="4809411"/>
            <a:ext cx="680442" cy="680442"/>
          </a:xfrm>
          <a:prstGeom prst="rect">
            <a:avLst/>
          </a:prstGeom>
        </p:spPr>
      </p:pic>
      <p:sp>
        <p:nvSpPr>
          <p:cNvPr id="30" name="Text 18"/>
          <p:cNvSpPr/>
          <p:nvPr/>
        </p:nvSpPr>
        <p:spPr>
          <a:xfrm>
            <a:off x="10496371" y="4979551"/>
            <a:ext cx="272177" cy="340162"/>
          </a:xfrm>
          <a:prstGeom prst="rect">
            <a:avLst/>
          </a:prstGeom>
          <a:noFill/>
          <a:ln/>
        </p:spPr>
        <p:txBody>
          <a:bodyPr wrap="none" lIns="0" tIns="0" rIns="0" bIns="0" rtlCol="0" anchor="t"/>
          <a:lstStyle/>
          <a:p>
            <a:pPr algn="l" indent="0" marL="0">
              <a:lnSpc>
                <a:spcPts val="3400"/>
              </a:lnSpc>
              <a:buNone/>
            </a:pPr>
            <a:r>
              <a:rPr lang="en-US" sz="2100" dirty="0">
                <a:solidFill>
                  <a:srgbClr val="000000"/>
                </a:solidFill>
                <a:latin typeface="Instrument Sans Semi Bold" pitchFamily="34" charset="0"/>
                <a:ea typeface="Instrument Sans Semi Bold" pitchFamily="34" charset="-122"/>
                <a:cs typeface="Instrument Sans Semi Bold" pitchFamily="34" charset="-120"/>
              </a:rPr>
              <a:t>5</a:t>
            </a:r>
            <a:endParaRPr lang="en-US" sz="2100" dirty="0"/>
          </a:p>
        </p:txBody>
      </p:sp>
      <p:sp>
        <p:nvSpPr>
          <p:cNvPr id="31" name="Text 19"/>
          <p:cNvSpPr/>
          <p:nvPr/>
        </p:nvSpPr>
        <p:spPr>
          <a:xfrm>
            <a:off x="7685842" y="5716548"/>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Product Positioning</a:t>
            </a:r>
            <a:endParaRPr lang="en-US" sz="2200" dirty="0"/>
          </a:p>
        </p:txBody>
      </p:sp>
      <p:sp>
        <p:nvSpPr>
          <p:cNvPr id="32" name="Text 20"/>
          <p:cNvSpPr/>
          <p:nvPr/>
        </p:nvSpPr>
        <p:spPr>
          <a:xfrm>
            <a:off x="7685842" y="6206966"/>
            <a:ext cx="5893356"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Highlight top-rated and best-selling products in marketing efforts.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201698"/>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Project Overview</a:t>
            </a:r>
            <a:endParaRPr lang="en-US" sz="4450" dirty="0"/>
          </a:p>
        </p:txBody>
      </p:sp>
      <p:sp>
        <p:nvSpPr>
          <p:cNvPr id="4" name="Shape 1"/>
          <p:cNvSpPr/>
          <p:nvPr/>
        </p:nvSpPr>
        <p:spPr>
          <a:xfrm>
            <a:off x="6280190" y="2250638"/>
            <a:ext cx="3664744" cy="2093714"/>
          </a:xfrm>
          <a:prstGeom prst="roundRect">
            <a:avLst>
              <a:gd name="adj" fmla="val 6988"/>
            </a:avLst>
          </a:prstGeom>
          <a:solidFill>
            <a:srgbClr val="2A2A2D">
              <a:alpha val="95000"/>
            </a:srgbClr>
          </a:solidFill>
          <a:ln w="30480">
            <a:solidFill>
              <a:srgbClr val="56565B"/>
            </a:solidFill>
            <a:prstDash val="solid"/>
          </a:ln>
        </p:spPr>
      </p:sp>
      <p:pic>
        <p:nvPicPr>
          <p:cNvPr id="5" name="Image 1" descr="preencoded.png">    </p:cNvPr>
          <p:cNvPicPr>
            <a:picLocks noChangeAspect="1"/>
          </p:cNvPicPr>
          <p:nvPr/>
        </p:nvPicPr>
        <p:blipFill>
          <a:blip r:embed="rId2"/>
          <a:stretch>
            <a:fillRect/>
          </a:stretch>
        </p:blipFill>
        <p:spPr>
          <a:xfrm>
            <a:off x="6249710" y="2250638"/>
            <a:ext cx="121920" cy="2093714"/>
          </a:xfrm>
          <a:prstGeom prst="rect">
            <a:avLst/>
          </a:prstGeom>
        </p:spPr>
      </p:pic>
      <p:sp>
        <p:nvSpPr>
          <p:cNvPr id="6" name="Text 2"/>
          <p:cNvSpPr/>
          <p:nvPr/>
        </p:nvSpPr>
        <p:spPr>
          <a:xfrm>
            <a:off x="6628924" y="25079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Data-Driven Insights</a:t>
            </a:r>
            <a:endParaRPr lang="en-US" sz="2200" dirty="0"/>
          </a:p>
        </p:txBody>
      </p:sp>
      <p:sp>
        <p:nvSpPr>
          <p:cNvPr id="7" name="Text 3"/>
          <p:cNvSpPr/>
          <p:nvPr/>
        </p:nvSpPr>
        <p:spPr>
          <a:xfrm>
            <a:off x="6628924" y="2998351"/>
            <a:ext cx="3058716"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Analyzing 3,900 purchases to understand customer behavior.</a:t>
            </a:r>
            <a:endParaRPr lang="en-US" sz="1750" dirty="0"/>
          </a:p>
        </p:txBody>
      </p:sp>
      <p:sp>
        <p:nvSpPr>
          <p:cNvPr id="8" name="Shape 4"/>
          <p:cNvSpPr/>
          <p:nvPr/>
        </p:nvSpPr>
        <p:spPr>
          <a:xfrm>
            <a:off x="10171748" y="2250638"/>
            <a:ext cx="3664863" cy="2093714"/>
          </a:xfrm>
          <a:prstGeom prst="roundRect">
            <a:avLst>
              <a:gd name="adj" fmla="val 6988"/>
            </a:avLst>
          </a:prstGeom>
          <a:solidFill>
            <a:srgbClr val="2A2A2D">
              <a:alpha val="95000"/>
            </a:srgbClr>
          </a:solidFill>
          <a:ln w="30480">
            <a:solidFill>
              <a:srgbClr val="56565B"/>
            </a:solidFill>
            <a:prstDash val="solid"/>
          </a:ln>
        </p:spPr>
      </p:sp>
      <p:pic>
        <p:nvPicPr>
          <p:cNvPr id="9" name="Image 2" descr="preencoded.png">    </p:cNvPr>
          <p:cNvPicPr>
            <a:picLocks noChangeAspect="1"/>
          </p:cNvPicPr>
          <p:nvPr/>
        </p:nvPicPr>
        <p:blipFill>
          <a:blip r:embed="rId3"/>
          <a:stretch>
            <a:fillRect/>
          </a:stretch>
        </p:blipFill>
        <p:spPr>
          <a:xfrm>
            <a:off x="10141268" y="2250638"/>
            <a:ext cx="121920" cy="2093714"/>
          </a:xfrm>
          <a:prstGeom prst="rect">
            <a:avLst/>
          </a:prstGeom>
        </p:spPr>
      </p:pic>
      <p:sp>
        <p:nvSpPr>
          <p:cNvPr id="10" name="Text 5"/>
          <p:cNvSpPr/>
          <p:nvPr/>
        </p:nvSpPr>
        <p:spPr>
          <a:xfrm>
            <a:off x="10520482" y="250793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Strategic Decisions</a:t>
            </a:r>
            <a:endParaRPr lang="en-US" sz="2200" dirty="0"/>
          </a:p>
        </p:txBody>
      </p:sp>
      <p:sp>
        <p:nvSpPr>
          <p:cNvPr id="11" name="Text 6"/>
          <p:cNvSpPr/>
          <p:nvPr/>
        </p:nvSpPr>
        <p:spPr>
          <a:xfrm>
            <a:off x="10520482" y="2998351"/>
            <a:ext cx="3058835"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Guiding business choices with insights into spending patterns and preferences.</a:t>
            </a:r>
            <a:endParaRPr lang="en-US" sz="1750" dirty="0"/>
          </a:p>
        </p:txBody>
      </p:sp>
      <p:sp>
        <p:nvSpPr>
          <p:cNvPr id="12" name="Shape 7"/>
          <p:cNvSpPr/>
          <p:nvPr/>
        </p:nvSpPr>
        <p:spPr>
          <a:xfrm>
            <a:off x="6280190" y="4571167"/>
            <a:ext cx="3664744" cy="2456617"/>
          </a:xfrm>
          <a:prstGeom prst="roundRect">
            <a:avLst>
              <a:gd name="adj" fmla="val 5956"/>
            </a:avLst>
          </a:prstGeom>
          <a:solidFill>
            <a:srgbClr val="2A2A2D">
              <a:alpha val="95000"/>
            </a:srgbClr>
          </a:solidFill>
          <a:ln w="30480">
            <a:solidFill>
              <a:srgbClr val="56565B"/>
            </a:solidFill>
            <a:prstDash val="solid"/>
          </a:ln>
        </p:spPr>
      </p:sp>
      <p:pic>
        <p:nvPicPr>
          <p:cNvPr id="13" name="Image 3" descr="preencoded.png">    </p:cNvPr>
          <p:cNvPicPr>
            <a:picLocks noChangeAspect="1"/>
          </p:cNvPicPr>
          <p:nvPr/>
        </p:nvPicPr>
        <p:blipFill>
          <a:blip r:embed="rId4"/>
          <a:stretch>
            <a:fillRect/>
          </a:stretch>
        </p:blipFill>
        <p:spPr>
          <a:xfrm>
            <a:off x="6249710" y="4571167"/>
            <a:ext cx="121920" cy="2456617"/>
          </a:xfrm>
          <a:prstGeom prst="rect">
            <a:avLst/>
          </a:prstGeom>
        </p:spPr>
      </p:pic>
      <p:sp>
        <p:nvSpPr>
          <p:cNvPr id="14" name="Text 8"/>
          <p:cNvSpPr/>
          <p:nvPr/>
        </p:nvSpPr>
        <p:spPr>
          <a:xfrm>
            <a:off x="6628924" y="4828461"/>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Key Areas</a:t>
            </a:r>
            <a:endParaRPr lang="en-US" sz="2200" dirty="0"/>
          </a:p>
        </p:txBody>
      </p:sp>
      <p:sp>
        <p:nvSpPr>
          <p:cNvPr id="15" name="Text 9"/>
          <p:cNvSpPr/>
          <p:nvPr/>
        </p:nvSpPr>
        <p:spPr>
          <a:xfrm>
            <a:off x="6628924" y="5318879"/>
            <a:ext cx="3058716" cy="1451610"/>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Focus on customer segments, product preferences, and subscription behavior.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21638" y="566976"/>
            <a:ext cx="5155168" cy="644366"/>
          </a:xfrm>
          <a:prstGeom prst="rect">
            <a:avLst/>
          </a:prstGeom>
          <a:noFill/>
          <a:ln/>
        </p:spPr>
        <p:txBody>
          <a:bodyPr wrap="none" lIns="0" tIns="0" rIns="0" bIns="0" rtlCol="0" anchor="t"/>
          <a:lstStyle/>
          <a:p>
            <a:pPr algn="l" indent="0" marL="0">
              <a:lnSpc>
                <a:spcPts val="5050"/>
              </a:lnSpc>
              <a:buNone/>
            </a:pPr>
            <a:r>
              <a:rPr lang="en-US" sz="4050" dirty="0">
                <a:solidFill>
                  <a:srgbClr val="CBCCCE"/>
                </a:solidFill>
                <a:latin typeface="Instrument Sans Semi Bold" pitchFamily="34" charset="0"/>
                <a:ea typeface="Instrument Sans Semi Bold" pitchFamily="34" charset="-122"/>
                <a:cs typeface="Instrument Sans Semi Bold" pitchFamily="34" charset="-120"/>
              </a:rPr>
              <a:t>Dataset Summary</a:t>
            </a:r>
            <a:endParaRPr lang="en-US" sz="4050" dirty="0"/>
          </a:p>
        </p:txBody>
      </p:sp>
      <p:sp>
        <p:nvSpPr>
          <p:cNvPr id="3" name="Text 1"/>
          <p:cNvSpPr/>
          <p:nvPr/>
        </p:nvSpPr>
        <p:spPr>
          <a:xfrm>
            <a:off x="721638" y="1726644"/>
            <a:ext cx="3093006" cy="386596"/>
          </a:xfrm>
          <a:prstGeom prst="rect">
            <a:avLst/>
          </a:prstGeom>
          <a:noFill/>
          <a:ln/>
        </p:spPr>
        <p:txBody>
          <a:bodyPr wrap="none" lIns="0" tIns="0" rIns="0" bIns="0" rtlCol="0" anchor="t"/>
          <a:lstStyle/>
          <a:p>
            <a:pPr algn="l" indent="0" marL="0">
              <a:lnSpc>
                <a:spcPts val="3000"/>
              </a:lnSpc>
              <a:buNone/>
            </a:pPr>
            <a:r>
              <a:rPr lang="en-US" sz="2400" dirty="0">
                <a:solidFill>
                  <a:srgbClr val="CBCCCE"/>
                </a:solidFill>
                <a:latin typeface="Instrument Sans Semi Bold" pitchFamily="34" charset="0"/>
                <a:ea typeface="Instrument Sans Semi Bold" pitchFamily="34" charset="-122"/>
                <a:cs typeface="Instrument Sans Semi Bold" pitchFamily="34" charset="-120"/>
              </a:rPr>
              <a:t>Key Features</a:t>
            </a:r>
            <a:endParaRPr lang="en-US" sz="2400" dirty="0"/>
          </a:p>
        </p:txBody>
      </p:sp>
      <p:sp>
        <p:nvSpPr>
          <p:cNvPr id="4" name="Text 2"/>
          <p:cNvSpPr/>
          <p:nvPr/>
        </p:nvSpPr>
        <p:spPr>
          <a:xfrm>
            <a:off x="721638" y="2319338"/>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FD0D8"/>
                </a:solidFill>
                <a:latin typeface="Instrument Sans Medium" pitchFamily="34" charset="0"/>
                <a:ea typeface="Instrument Sans Medium" pitchFamily="34" charset="-122"/>
                <a:cs typeface="Instrument Sans Medium" pitchFamily="34" charset="-120"/>
              </a:rPr>
              <a:t>Customer demographics (Age, Gender, Location, Subscription Status)</a:t>
            </a:r>
            <a:endParaRPr lang="en-US" sz="1600" dirty="0"/>
          </a:p>
        </p:txBody>
      </p:sp>
      <p:sp>
        <p:nvSpPr>
          <p:cNvPr id="5" name="Text 3"/>
          <p:cNvSpPr/>
          <p:nvPr/>
        </p:nvSpPr>
        <p:spPr>
          <a:xfrm>
            <a:off x="721638" y="3051334"/>
            <a:ext cx="6342102" cy="329922"/>
          </a:xfrm>
          <a:prstGeom prst="rect">
            <a:avLst/>
          </a:prstGeom>
          <a:noFill/>
          <a:ln/>
        </p:spPr>
        <p:txBody>
          <a:bodyPr wrap="none" lIns="0" tIns="0" rIns="0" bIns="0" rtlCol="0" anchor="t"/>
          <a:lstStyle/>
          <a:p>
            <a:pPr algn="l" marL="342900" indent="-342900">
              <a:lnSpc>
                <a:spcPts val="2550"/>
              </a:lnSpc>
              <a:buSzPct val="100000"/>
              <a:buChar char="•"/>
            </a:pPr>
            <a:r>
              <a:rPr lang="en-US" sz="1600" dirty="0">
                <a:solidFill>
                  <a:srgbClr val="CFD0D8"/>
                </a:solidFill>
                <a:latin typeface="Instrument Sans Medium" pitchFamily="34" charset="0"/>
                <a:ea typeface="Instrument Sans Medium" pitchFamily="34" charset="-122"/>
                <a:cs typeface="Instrument Sans Medium" pitchFamily="34" charset="-120"/>
              </a:rPr>
              <a:t>Purchase details (Item, Category, Amount, Season, Size, Color)</a:t>
            </a:r>
            <a:endParaRPr lang="en-US" sz="1600" dirty="0"/>
          </a:p>
        </p:txBody>
      </p:sp>
      <p:sp>
        <p:nvSpPr>
          <p:cNvPr id="6" name="Text 4"/>
          <p:cNvSpPr/>
          <p:nvPr/>
        </p:nvSpPr>
        <p:spPr>
          <a:xfrm>
            <a:off x="721638" y="3453408"/>
            <a:ext cx="6342102" cy="659844"/>
          </a:xfrm>
          <a:prstGeom prst="rect">
            <a:avLst/>
          </a:prstGeom>
          <a:noFill/>
          <a:ln/>
        </p:spPr>
        <p:txBody>
          <a:bodyPr wrap="square" lIns="0" tIns="0" rIns="0" bIns="0" rtlCol="0" anchor="t"/>
          <a:lstStyle/>
          <a:p>
            <a:pPr algn="l" marL="342900" indent="-342900">
              <a:lnSpc>
                <a:spcPts val="2550"/>
              </a:lnSpc>
              <a:buSzPct val="100000"/>
              <a:buChar char="•"/>
            </a:pPr>
            <a:r>
              <a:rPr lang="en-US" sz="1600" dirty="0">
                <a:solidFill>
                  <a:srgbClr val="CFD0D8"/>
                </a:solidFill>
                <a:latin typeface="Instrument Sans Medium" pitchFamily="34" charset="0"/>
                <a:ea typeface="Instrument Sans Medium" pitchFamily="34" charset="-122"/>
                <a:cs typeface="Instrument Sans Medium" pitchFamily="34" charset="-120"/>
              </a:rPr>
              <a:t>Shopping behavior (Discount, Promo Code, Previous Purchases, Frequency, Review Rating, Shipping Type)</a:t>
            </a:r>
            <a:endParaRPr lang="en-US" sz="1600" dirty="0"/>
          </a:p>
        </p:txBody>
      </p:sp>
      <p:sp>
        <p:nvSpPr>
          <p:cNvPr id="7" name="Text 5"/>
          <p:cNvSpPr/>
          <p:nvPr/>
        </p:nvSpPr>
        <p:spPr>
          <a:xfrm>
            <a:off x="721638" y="4298752"/>
            <a:ext cx="6342102" cy="329922"/>
          </a:xfrm>
          <a:prstGeom prst="rect">
            <a:avLst/>
          </a:prstGeom>
          <a:noFill/>
          <a:ln/>
        </p:spPr>
        <p:txBody>
          <a:bodyPr wrap="non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Missing Data: 37 values in Review Rating column.</a:t>
            </a:r>
            <a:endParaRPr lang="en-US" sz="1600" dirty="0"/>
          </a:p>
        </p:txBody>
      </p:sp>
      <p:pic>
        <p:nvPicPr>
          <p:cNvPr id="8"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674614"/>
            <a:ext cx="9340929" cy="708779"/>
          </a:xfrm>
          <a:prstGeom prst="rect">
            <a:avLst/>
          </a:prstGeom>
          <a:noFill/>
          <a:ln/>
        </p:spPr>
        <p:txBody>
          <a:bodyPr wrap="non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Exploratory Data Analysis (Python)</a:t>
            </a:r>
            <a:endParaRPr lang="en-US" sz="4450" dirty="0"/>
          </a:p>
        </p:txBody>
      </p:sp>
      <p:sp>
        <p:nvSpPr>
          <p:cNvPr id="3" name="Text 1"/>
          <p:cNvSpPr/>
          <p:nvPr/>
        </p:nvSpPr>
        <p:spPr>
          <a:xfrm>
            <a:off x="793790" y="2837021"/>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Light" pitchFamily="34" charset="0"/>
                <a:ea typeface="Instrument Sans Light" pitchFamily="34" charset="-122"/>
                <a:cs typeface="Instrument Sans Light" pitchFamily="34" charset="-120"/>
              </a:rPr>
              <a:t>01</a:t>
            </a:r>
            <a:endParaRPr lang="en-US" sz="1750" dirty="0"/>
          </a:p>
        </p:txBody>
      </p:sp>
      <p:pic>
        <p:nvPicPr>
          <p:cNvPr id="4" name="Image 0" descr="preencoded.png">    </p:cNvPr>
          <p:cNvPicPr>
            <a:picLocks noChangeAspect="1"/>
          </p:cNvPicPr>
          <p:nvPr/>
        </p:nvPicPr>
        <p:blipFill>
          <a:blip r:embed="rId1"/>
          <a:stretch>
            <a:fillRect/>
          </a:stretch>
        </p:blipFill>
        <p:spPr>
          <a:xfrm>
            <a:off x="793790" y="3192066"/>
            <a:ext cx="4196358" cy="30480"/>
          </a:xfrm>
          <a:prstGeom prst="rect">
            <a:avLst/>
          </a:prstGeom>
        </p:spPr>
      </p:pic>
      <p:sp>
        <p:nvSpPr>
          <p:cNvPr id="5" name="Text 2"/>
          <p:cNvSpPr/>
          <p:nvPr/>
        </p:nvSpPr>
        <p:spPr>
          <a:xfrm>
            <a:off x="793790" y="3366373"/>
            <a:ext cx="3635097"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Data Loading &amp; Exploration</a:t>
            </a:r>
            <a:endParaRPr lang="en-US" sz="2200" dirty="0"/>
          </a:p>
        </p:txBody>
      </p:sp>
      <p:sp>
        <p:nvSpPr>
          <p:cNvPr id="6" name="Text 3"/>
          <p:cNvSpPr/>
          <p:nvPr/>
        </p:nvSpPr>
        <p:spPr>
          <a:xfrm>
            <a:off x="793790" y="3856792"/>
            <a:ext cx="4196358" cy="74866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Imported dataset with </a:t>
            </a:r>
            <a:pPr algn="l" indent="0" marL="0">
              <a:lnSpc>
                <a:spcPts val="2850"/>
              </a:lnSpc>
              <a:buNone/>
            </a:pPr>
            <a:r>
              <a:rPr lang="en-US" sz="1750" dirty="0">
                <a:solidFill>
                  <a:srgbClr val="CFD0D8"/>
                </a:solidFill>
                <a:highlight>
                  <a:srgbClr val="37373A"/>
                </a:highlight>
                <a:latin typeface="Consolas" pitchFamily="34" charset="0"/>
                <a:ea typeface="Consolas" pitchFamily="34" charset="-122"/>
                <a:cs typeface="Consolas" pitchFamily="34" charset="-120"/>
              </a:rPr>
              <a:t>pandas</a:t>
            </a:r>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 checked structure and summary statistics.</a:t>
            </a:r>
            <a:endParaRPr lang="en-US" sz="1750" dirty="0"/>
          </a:p>
        </p:txBody>
      </p:sp>
      <p:sp>
        <p:nvSpPr>
          <p:cNvPr id="7" name="Text 4"/>
          <p:cNvSpPr/>
          <p:nvPr/>
        </p:nvSpPr>
        <p:spPr>
          <a:xfrm>
            <a:off x="5216962" y="2837021"/>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Light" pitchFamily="34" charset="0"/>
                <a:ea typeface="Instrument Sans Light" pitchFamily="34" charset="-122"/>
                <a:cs typeface="Instrument Sans Light" pitchFamily="34" charset="-120"/>
              </a:rPr>
              <a:t>02</a:t>
            </a:r>
            <a:endParaRPr lang="en-US" sz="1750" dirty="0"/>
          </a:p>
        </p:txBody>
      </p:sp>
      <p:pic>
        <p:nvPicPr>
          <p:cNvPr id="8" name="Image 1" descr="preencoded.png">    </p:cNvPr>
          <p:cNvPicPr>
            <a:picLocks noChangeAspect="1"/>
          </p:cNvPicPr>
          <p:nvPr/>
        </p:nvPicPr>
        <p:blipFill>
          <a:blip r:embed="rId2"/>
          <a:stretch>
            <a:fillRect/>
          </a:stretch>
        </p:blipFill>
        <p:spPr>
          <a:xfrm>
            <a:off x="5216962" y="3203496"/>
            <a:ext cx="4196358" cy="30480"/>
          </a:xfrm>
          <a:prstGeom prst="rect">
            <a:avLst/>
          </a:prstGeom>
        </p:spPr>
      </p:pic>
      <p:sp>
        <p:nvSpPr>
          <p:cNvPr id="9" name="Text 5"/>
          <p:cNvSpPr/>
          <p:nvPr/>
        </p:nvSpPr>
        <p:spPr>
          <a:xfrm>
            <a:off x="5216962" y="3366373"/>
            <a:ext cx="2984540"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Missing Data Handling</a:t>
            </a:r>
            <a:endParaRPr lang="en-US" sz="2200" dirty="0"/>
          </a:p>
        </p:txBody>
      </p:sp>
      <p:sp>
        <p:nvSpPr>
          <p:cNvPr id="10" name="Text 6"/>
          <p:cNvSpPr/>
          <p:nvPr/>
        </p:nvSpPr>
        <p:spPr>
          <a:xfrm>
            <a:off x="5216962" y="3856792"/>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Imputed missing 'Review Rating' values using median per product category.</a:t>
            </a:r>
            <a:endParaRPr lang="en-US" sz="1750" dirty="0"/>
          </a:p>
        </p:txBody>
      </p:sp>
      <p:sp>
        <p:nvSpPr>
          <p:cNvPr id="11" name="Text 7"/>
          <p:cNvSpPr/>
          <p:nvPr/>
        </p:nvSpPr>
        <p:spPr>
          <a:xfrm>
            <a:off x="9640133" y="2837021"/>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Light" pitchFamily="34" charset="0"/>
                <a:ea typeface="Instrument Sans Light" pitchFamily="34" charset="-122"/>
                <a:cs typeface="Instrument Sans Light" pitchFamily="34" charset="-120"/>
              </a:rPr>
              <a:t>03</a:t>
            </a:r>
            <a:endParaRPr lang="en-US" sz="1750" dirty="0"/>
          </a:p>
        </p:txBody>
      </p:sp>
      <p:pic>
        <p:nvPicPr>
          <p:cNvPr id="12" name="Image 2" descr="preencoded.png">    </p:cNvPr>
          <p:cNvPicPr>
            <a:picLocks noChangeAspect="1"/>
          </p:cNvPicPr>
          <p:nvPr/>
        </p:nvPicPr>
        <p:blipFill>
          <a:blip r:embed="rId3"/>
          <a:stretch>
            <a:fillRect/>
          </a:stretch>
        </p:blipFill>
        <p:spPr>
          <a:xfrm>
            <a:off x="9640133" y="3203496"/>
            <a:ext cx="4196358" cy="30480"/>
          </a:xfrm>
          <a:prstGeom prst="rect">
            <a:avLst/>
          </a:prstGeom>
        </p:spPr>
      </p:pic>
      <p:sp>
        <p:nvSpPr>
          <p:cNvPr id="13" name="Text 8"/>
          <p:cNvSpPr/>
          <p:nvPr/>
        </p:nvSpPr>
        <p:spPr>
          <a:xfrm>
            <a:off x="9640133" y="3366373"/>
            <a:ext cx="3251716"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Column Standardization</a:t>
            </a:r>
            <a:endParaRPr lang="en-US" sz="2200" dirty="0"/>
          </a:p>
        </p:txBody>
      </p:sp>
      <p:sp>
        <p:nvSpPr>
          <p:cNvPr id="14" name="Text 9"/>
          <p:cNvSpPr/>
          <p:nvPr/>
        </p:nvSpPr>
        <p:spPr>
          <a:xfrm>
            <a:off x="9640133" y="3856792"/>
            <a:ext cx="4196358"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Renamed columns to snake_case for improved readability.</a:t>
            </a:r>
            <a:endParaRPr lang="en-US" sz="1750" dirty="0"/>
          </a:p>
        </p:txBody>
      </p:sp>
      <p:sp>
        <p:nvSpPr>
          <p:cNvPr id="15" name="Text 10"/>
          <p:cNvSpPr/>
          <p:nvPr/>
        </p:nvSpPr>
        <p:spPr>
          <a:xfrm>
            <a:off x="793790" y="500229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Light" pitchFamily="34" charset="0"/>
                <a:ea typeface="Instrument Sans Light" pitchFamily="34" charset="-122"/>
                <a:cs typeface="Instrument Sans Light" pitchFamily="34" charset="-120"/>
              </a:rPr>
              <a:t>04</a:t>
            </a:r>
            <a:endParaRPr lang="en-US" sz="1750" dirty="0"/>
          </a:p>
        </p:txBody>
      </p:sp>
      <p:pic>
        <p:nvPicPr>
          <p:cNvPr id="16" name="Image 3" descr="preencoded.png">    </p:cNvPr>
          <p:cNvPicPr>
            <a:picLocks noChangeAspect="1"/>
          </p:cNvPicPr>
          <p:nvPr/>
        </p:nvPicPr>
        <p:blipFill>
          <a:blip r:embed="rId4"/>
          <a:stretch>
            <a:fillRect/>
          </a:stretch>
        </p:blipFill>
        <p:spPr>
          <a:xfrm>
            <a:off x="793790" y="5334595"/>
            <a:ext cx="6407944" cy="30480"/>
          </a:xfrm>
          <a:prstGeom prst="rect">
            <a:avLst/>
          </a:prstGeom>
        </p:spPr>
      </p:pic>
      <p:sp>
        <p:nvSpPr>
          <p:cNvPr id="17" name="Text 11"/>
          <p:cNvSpPr/>
          <p:nvPr/>
        </p:nvSpPr>
        <p:spPr>
          <a:xfrm>
            <a:off x="793790" y="55316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Feature Engineering</a:t>
            </a:r>
            <a:endParaRPr lang="en-US" sz="2200" dirty="0"/>
          </a:p>
        </p:txBody>
      </p:sp>
      <p:sp>
        <p:nvSpPr>
          <p:cNvPr id="18" name="Text 12"/>
          <p:cNvSpPr/>
          <p:nvPr/>
        </p:nvSpPr>
        <p:spPr>
          <a:xfrm>
            <a:off x="793790" y="6022062"/>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Created 'age_group' and 'purchase_frequency_days' columns.</a:t>
            </a:r>
            <a:endParaRPr lang="en-US" sz="1750" dirty="0"/>
          </a:p>
        </p:txBody>
      </p:sp>
      <p:sp>
        <p:nvSpPr>
          <p:cNvPr id="19" name="Text 13"/>
          <p:cNvSpPr/>
          <p:nvPr/>
        </p:nvSpPr>
        <p:spPr>
          <a:xfrm>
            <a:off x="7428548" y="5002292"/>
            <a:ext cx="226814" cy="283488"/>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Light" pitchFamily="34" charset="0"/>
                <a:ea typeface="Instrument Sans Light" pitchFamily="34" charset="-122"/>
                <a:cs typeface="Instrument Sans Light" pitchFamily="34" charset="-120"/>
              </a:rPr>
              <a:t>05</a:t>
            </a:r>
            <a:endParaRPr lang="en-US" sz="1750" dirty="0"/>
          </a:p>
        </p:txBody>
      </p:sp>
      <p:pic>
        <p:nvPicPr>
          <p:cNvPr id="20" name="Image 4" descr="preencoded.png">    </p:cNvPr>
          <p:cNvPicPr>
            <a:picLocks noChangeAspect="1"/>
          </p:cNvPicPr>
          <p:nvPr/>
        </p:nvPicPr>
        <p:blipFill>
          <a:blip r:embed="rId5"/>
          <a:stretch>
            <a:fillRect/>
          </a:stretch>
        </p:blipFill>
        <p:spPr>
          <a:xfrm>
            <a:off x="7428548" y="5334595"/>
            <a:ext cx="6407944" cy="30480"/>
          </a:xfrm>
          <a:prstGeom prst="rect">
            <a:avLst/>
          </a:prstGeom>
        </p:spPr>
      </p:pic>
      <p:sp>
        <p:nvSpPr>
          <p:cNvPr id="21" name="Text 14"/>
          <p:cNvSpPr/>
          <p:nvPr/>
        </p:nvSpPr>
        <p:spPr>
          <a:xfrm>
            <a:off x="7428548" y="5531644"/>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Database Integration</a:t>
            </a:r>
            <a:endParaRPr lang="en-US" sz="2200" dirty="0"/>
          </a:p>
        </p:txBody>
      </p:sp>
      <p:sp>
        <p:nvSpPr>
          <p:cNvPr id="22" name="Text 15"/>
          <p:cNvSpPr/>
          <p:nvPr/>
        </p:nvSpPr>
        <p:spPr>
          <a:xfrm>
            <a:off x="7428548" y="6022062"/>
            <a:ext cx="6407944"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Loaded cleaned data into PostgreSQL for SQL analysis.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41177"/>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Data Analysis using SQL: Key Findings</a:t>
            </a:r>
            <a:endParaRPr lang="en-US" sz="4450" dirty="0"/>
          </a:p>
        </p:txBody>
      </p:sp>
      <p:sp>
        <p:nvSpPr>
          <p:cNvPr id="4" name="Shape 1"/>
          <p:cNvSpPr/>
          <p:nvPr/>
        </p:nvSpPr>
        <p:spPr>
          <a:xfrm>
            <a:off x="793790" y="2598896"/>
            <a:ext cx="510302" cy="510302"/>
          </a:xfrm>
          <a:prstGeom prst="roundRect">
            <a:avLst>
              <a:gd name="adj" fmla="val 18669"/>
            </a:avLst>
          </a:prstGeom>
          <a:solidFill>
            <a:srgbClr val="3D3D42"/>
          </a:solidFill>
          <a:ln w="7620">
            <a:solidFill>
              <a:srgbClr val="56565B"/>
            </a:solidFill>
            <a:prstDash val="solid"/>
          </a:ln>
        </p:spPr>
      </p:sp>
      <p:pic>
        <p:nvPicPr>
          <p:cNvPr id="5"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78860" y="2683907"/>
            <a:ext cx="340162" cy="340162"/>
          </a:xfrm>
          <a:prstGeom prst="rect">
            <a:avLst/>
          </a:prstGeom>
        </p:spPr>
      </p:pic>
      <p:sp>
        <p:nvSpPr>
          <p:cNvPr id="6" name="Text 2"/>
          <p:cNvSpPr/>
          <p:nvPr/>
        </p:nvSpPr>
        <p:spPr>
          <a:xfrm>
            <a:off x="1530906" y="267676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Revenue by Gender</a:t>
            </a:r>
            <a:endParaRPr lang="en-US" sz="2200" dirty="0"/>
          </a:p>
        </p:txBody>
      </p:sp>
      <p:sp>
        <p:nvSpPr>
          <p:cNvPr id="7" name="Text 3"/>
          <p:cNvSpPr/>
          <p:nvPr/>
        </p:nvSpPr>
        <p:spPr>
          <a:xfrm>
            <a:off x="1530906" y="3167182"/>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Male customers generated higher revenue ($157,890) than female customers ($75,191).</a:t>
            </a:r>
            <a:endParaRPr lang="en-US" sz="1750" dirty="0"/>
          </a:p>
        </p:txBody>
      </p:sp>
      <p:sp>
        <p:nvSpPr>
          <p:cNvPr id="8" name="Shape 4"/>
          <p:cNvSpPr/>
          <p:nvPr/>
        </p:nvSpPr>
        <p:spPr>
          <a:xfrm>
            <a:off x="793790" y="4346615"/>
            <a:ext cx="510302" cy="510302"/>
          </a:xfrm>
          <a:prstGeom prst="roundRect">
            <a:avLst>
              <a:gd name="adj" fmla="val 18669"/>
            </a:avLst>
          </a:prstGeom>
          <a:solidFill>
            <a:srgbClr val="3D3D42"/>
          </a:solidFill>
          <a:ln w="7620">
            <a:solidFill>
              <a:srgbClr val="56565B"/>
            </a:solidFill>
            <a:prstDash val="solid"/>
          </a:ln>
        </p:spPr>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8860" y="4431625"/>
            <a:ext cx="340162" cy="340162"/>
          </a:xfrm>
          <a:prstGeom prst="rect">
            <a:avLst/>
          </a:prstGeom>
        </p:spPr>
      </p:pic>
      <p:sp>
        <p:nvSpPr>
          <p:cNvPr id="10" name="Text 5"/>
          <p:cNvSpPr/>
          <p:nvPr/>
        </p:nvSpPr>
        <p:spPr>
          <a:xfrm>
            <a:off x="1530906" y="4424482"/>
            <a:ext cx="3301008"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Top 5 Products by Rating</a:t>
            </a:r>
            <a:endParaRPr lang="en-US" sz="2200" dirty="0"/>
          </a:p>
        </p:txBody>
      </p:sp>
      <p:sp>
        <p:nvSpPr>
          <p:cNvPr id="11" name="Text 6"/>
          <p:cNvSpPr/>
          <p:nvPr/>
        </p:nvSpPr>
        <p:spPr>
          <a:xfrm>
            <a:off x="1530906" y="4914900"/>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Gloves, Sandals, Boots, Hat, and Skirt had the highest average review ratings.</a:t>
            </a:r>
            <a:endParaRPr lang="en-US" sz="1750" dirty="0"/>
          </a:p>
        </p:txBody>
      </p:sp>
      <p:sp>
        <p:nvSpPr>
          <p:cNvPr id="12" name="Shape 7"/>
          <p:cNvSpPr/>
          <p:nvPr/>
        </p:nvSpPr>
        <p:spPr>
          <a:xfrm>
            <a:off x="793790" y="6094333"/>
            <a:ext cx="510302" cy="510302"/>
          </a:xfrm>
          <a:prstGeom prst="roundRect">
            <a:avLst>
              <a:gd name="adj" fmla="val 18669"/>
            </a:avLst>
          </a:prstGeom>
          <a:solidFill>
            <a:srgbClr val="3D3D42"/>
          </a:solidFill>
          <a:ln w="7620">
            <a:solidFill>
              <a:srgbClr val="56565B"/>
            </a:solidFill>
            <a:prstDash val="solid"/>
          </a:ln>
        </p:spPr>
      </p:sp>
      <p:pic>
        <p:nvPicPr>
          <p:cNvPr id="13"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8860" y="6179344"/>
            <a:ext cx="340162" cy="340162"/>
          </a:xfrm>
          <a:prstGeom prst="rect">
            <a:avLst/>
          </a:prstGeom>
        </p:spPr>
      </p:pic>
      <p:sp>
        <p:nvSpPr>
          <p:cNvPr id="14" name="Text 8"/>
          <p:cNvSpPr/>
          <p:nvPr/>
        </p:nvSpPr>
        <p:spPr>
          <a:xfrm>
            <a:off x="1530906" y="617220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Shipping Type</a:t>
            </a:r>
            <a:endParaRPr lang="en-US" sz="2200" dirty="0"/>
          </a:p>
        </p:txBody>
      </p:sp>
      <p:sp>
        <p:nvSpPr>
          <p:cNvPr id="15" name="Text 9"/>
          <p:cNvSpPr/>
          <p:nvPr/>
        </p:nvSpPr>
        <p:spPr>
          <a:xfrm>
            <a:off x="1530906" y="6662618"/>
            <a:ext cx="6819305"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Express shipping had a slightly higher average purchase amount ($60.48) than Standard ($58.46).</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21638" y="566976"/>
            <a:ext cx="7959685" cy="644366"/>
          </a:xfrm>
          <a:prstGeom prst="rect">
            <a:avLst/>
          </a:prstGeom>
          <a:noFill/>
          <a:ln/>
        </p:spPr>
        <p:txBody>
          <a:bodyPr wrap="none" lIns="0" tIns="0" rIns="0" bIns="0" rtlCol="0" anchor="t"/>
          <a:lstStyle/>
          <a:p>
            <a:pPr algn="l" indent="0" marL="0">
              <a:lnSpc>
                <a:spcPts val="5050"/>
              </a:lnSpc>
              <a:buNone/>
            </a:pPr>
            <a:r>
              <a:rPr lang="en-US" sz="4050" dirty="0">
                <a:solidFill>
                  <a:srgbClr val="CBCCCE"/>
                </a:solidFill>
                <a:latin typeface="Instrument Sans Semi Bold" pitchFamily="34" charset="0"/>
                <a:ea typeface="Instrument Sans Semi Bold" pitchFamily="34" charset="-122"/>
                <a:cs typeface="Instrument Sans Semi Bold" pitchFamily="34" charset="-120"/>
              </a:rPr>
              <a:t>SQL Insights: Customer Behavior</a:t>
            </a:r>
            <a:endParaRPr lang="en-US" sz="4050" dirty="0"/>
          </a:p>
        </p:txBody>
      </p:sp>
      <p:sp>
        <p:nvSpPr>
          <p:cNvPr id="3" name="Text 1"/>
          <p:cNvSpPr/>
          <p:nvPr/>
        </p:nvSpPr>
        <p:spPr>
          <a:xfrm>
            <a:off x="721638" y="1726644"/>
            <a:ext cx="3938230" cy="322183"/>
          </a:xfrm>
          <a:prstGeom prst="rect">
            <a:avLst/>
          </a:prstGeom>
          <a:noFill/>
          <a:ln/>
        </p:spPr>
        <p:txBody>
          <a:bodyPr wrap="none" lIns="0" tIns="0" rIns="0" bIns="0" rtlCol="0" anchor="t"/>
          <a:lstStyle/>
          <a:p>
            <a:pPr algn="l" indent="0" marL="0">
              <a:lnSpc>
                <a:spcPts val="2500"/>
              </a:lnSpc>
              <a:buNone/>
            </a:pPr>
            <a:r>
              <a:rPr lang="en-US" sz="2000" dirty="0">
                <a:solidFill>
                  <a:srgbClr val="CBCCCE"/>
                </a:solidFill>
                <a:latin typeface="Instrument Sans Semi Bold" pitchFamily="34" charset="0"/>
                <a:ea typeface="Instrument Sans Semi Bold" pitchFamily="34" charset="-122"/>
                <a:cs typeface="Instrument Sans Semi Bold" pitchFamily="34" charset="-120"/>
              </a:rPr>
              <a:t>Subscribers vs. Non-Subscribers</a:t>
            </a:r>
            <a:endParaRPr lang="en-US" sz="2000" dirty="0"/>
          </a:p>
        </p:txBody>
      </p:sp>
      <p:sp>
        <p:nvSpPr>
          <p:cNvPr id="4" name="Text 2"/>
          <p:cNvSpPr/>
          <p:nvPr/>
        </p:nvSpPr>
        <p:spPr>
          <a:xfrm>
            <a:off x="721638" y="2254925"/>
            <a:ext cx="6342102" cy="659844"/>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Non-subscribers (2847) contributed more total revenue ($170,436) than subscribers (1053, $62,645).</a:t>
            </a:r>
            <a:endParaRPr lang="en-US" sz="1600" dirty="0"/>
          </a:p>
        </p:txBody>
      </p:sp>
      <p:sp>
        <p:nvSpPr>
          <p:cNvPr id="5" name="Text 3"/>
          <p:cNvSpPr/>
          <p:nvPr/>
        </p:nvSpPr>
        <p:spPr>
          <a:xfrm>
            <a:off x="721638" y="3120866"/>
            <a:ext cx="3743682" cy="322183"/>
          </a:xfrm>
          <a:prstGeom prst="rect">
            <a:avLst/>
          </a:prstGeom>
          <a:noFill/>
          <a:ln/>
        </p:spPr>
        <p:txBody>
          <a:bodyPr wrap="none" lIns="0" tIns="0" rIns="0" bIns="0" rtlCol="0" anchor="t"/>
          <a:lstStyle/>
          <a:p>
            <a:pPr algn="l" indent="0" marL="0">
              <a:lnSpc>
                <a:spcPts val="2500"/>
              </a:lnSpc>
              <a:buNone/>
            </a:pPr>
            <a:r>
              <a:rPr lang="en-US" sz="2000" dirty="0">
                <a:solidFill>
                  <a:srgbClr val="CBCCCE"/>
                </a:solidFill>
                <a:latin typeface="Instrument Sans Semi Bold" pitchFamily="34" charset="0"/>
                <a:ea typeface="Instrument Sans Semi Bold" pitchFamily="34" charset="-122"/>
                <a:cs typeface="Instrument Sans Semi Bold" pitchFamily="34" charset="-120"/>
              </a:rPr>
              <a:t>Discount-Dependent Products</a:t>
            </a:r>
            <a:endParaRPr lang="en-US" sz="2000" dirty="0"/>
          </a:p>
        </p:txBody>
      </p:sp>
      <p:sp>
        <p:nvSpPr>
          <p:cNvPr id="6" name="Text 4"/>
          <p:cNvSpPr/>
          <p:nvPr/>
        </p:nvSpPr>
        <p:spPr>
          <a:xfrm>
            <a:off x="721638" y="3649147"/>
            <a:ext cx="6342102" cy="659844"/>
          </a:xfrm>
          <a:prstGeom prst="rect">
            <a:avLst/>
          </a:prstGeom>
          <a:noFill/>
          <a:ln/>
        </p:spPr>
        <p:txBody>
          <a:bodyPr wrap="square" lIns="0" tIns="0" rIns="0" bIns="0" rtlCol="0" anchor="t"/>
          <a:lstStyle/>
          <a:p>
            <a:pPr algn="l" indent="0" marL="0">
              <a:lnSpc>
                <a:spcPts val="2550"/>
              </a:lnSpc>
              <a:buNone/>
            </a:pPr>
            <a:r>
              <a:rPr lang="en-US" sz="1600" dirty="0">
                <a:solidFill>
                  <a:srgbClr val="CFD0D8"/>
                </a:solidFill>
                <a:latin typeface="Instrument Sans Medium" pitchFamily="34" charset="0"/>
                <a:ea typeface="Instrument Sans Medium" pitchFamily="34" charset="-122"/>
                <a:cs typeface="Instrument Sans Medium" pitchFamily="34" charset="-120"/>
              </a:rPr>
              <a:t>Hat (50%), Sneakers (49.66%), and Coat (49.07%) had the highest percentage of discounted purchases.</a:t>
            </a:r>
            <a:endParaRPr lang="en-US" sz="1600" dirty="0"/>
          </a:p>
        </p:txBody>
      </p:sp>
      <p:pic>
        <p:nvPicPr>
          <p:cNvPr id="7" name="Image 0" descr="preencoded.png">    </p:cNvPr>
          <p:cNvPicPr>
            <a:picLocks noChangeAspect="1"/>
          </p:cNvPicPr>
          <p:nvPr/>
        </p:nvPicPr>
        <p:blipFill>
          <a:blip r:embed="rId1"/>
          <a:stretch>
            <a:fillRect/>
          </a:stretch>
        </p:blipFill>
        <p:spPr>
          <a:xfrm>
            <a:off x="7574280" y="1752481"/>
            <a:ext cx="6342102" cy="634210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1207413"/>
            <a:ext cx="9186148" cy="708779"/>
          </a:xfrm>
          <a:prstGeom prst="rect">
            <a:avLst/>
          </a:prstGeom>
          <a:noFill/>
          <a:ln/>
        </p:spPr>
        <p:txBody>
          <a:bodyPr wrap="non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Customer Segmentation &amp; Loyalty</a:t>
            </a:r>
            <a:endParaRPr lang="en-US" sz="4450" dirty="0"/>
          </a:p>
        </p:txBody>
      </p:sp>
      <p:pic>
        <p:nvPicPr>
          <p:cNvPr id="3" name="Image 0" descr="preencoded.png">    </p:cNvPr>
          <p:cNvPicPr>
            <a:picLocks noChangeAspect="1"/>
          </p:cNvPicPr>
          <p:nvPr/>
        </p:nvPicPr>
        <p:blipFill>
          <a:blip r:embed="rId1"/>
          <a:stretch>
            <a:fillRect/>
          </a:stretch>
        </p:blipFill>
        <p:spPr>
          <a:xfrm>
            <a:off x="2978348" y="2369820"/>
            <a:ext cx="2152055" cy="1306949"/>
          </a:xfrm>
          <a:prstGeom prst="rect">
            <a:avLst/>
          </a:prstGeom>
        </p:spPr>
      </p:pic>
      <p:sp>
        <p:nvSpPr>
          <p:cNvPr id="4" name="Text 1"/>
          <p:cNvSpPr/>
          <p:nvPr/>
        </p:nvSpPr>
        <p:spPr>
          <a:xfrm>
            <a:off x="3894892" y="2985849"/>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CFD0D8"/>
                </a:solidFill>
                <a:latin typeface="Instrument Sans Semi Bold" pitchFamily="34" charset="0"/>
                <a:ea typeface="Instrument Sans Semi Bold" pitchFamily="34" charset="-122"/>
                <a:cs typeface="Instrument Sans Semi Bold" pitchFamily="34" charset="-120"/>
              </a:rPr>
              <a:t>1</a:t>
            </a:r>
            <a:endParaRPr lang="en-US" sz="2500" dirty="0"/>
          </a:p>
        </p:txBody>
      </p:sp>
      <p:sp>
        <p:nvSpPr>
          <p:cNvPr id="5" name="Text 2"/>
          <p:cNvSpPr/>
          <p:nvPr/>
        </p:nvSpPr>
        <p:spPr>
          <a:xfrm>
            <a:off x="5357217" y="2596634"/>
            <a:ext cx="1649968"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Loyal</a:t>
            </a:r>
            <a:endParaRPr lang="en-US" sz="2200" dirty="0"/>
          </a:p>
        </p:txBody>
      </p:sp>
      <p:sp>
        <p:nvSpPr>
          <p:cNvPr id="6" name="Text 3"/>
          <p:cNvSpPr/>
          <p:nvPr/>
        </p:nvSpPr>
        <p:spPr>
          <a:xfrm>
            <a:off x="5357217" y="3087053"/>
            <a:ext cx="1649968"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3116 Customers</a:t>
            </a:r>
            <a:endParaRPr lang="en-US" sz="1750" dirty="0"/>
          </a:p>
        </p:txBody>
      </p:sp>
      <p:sp>
        <p:nvSpPr>
          <p:cNvPr id="7" name="Shape 4"/>
          <p:cNvSpPr/>
          <p:nvPr/>
        </p:nvSpPr>
        <p:spPr>
          <a:xfrm>
            <a:off x="5187077" y="3689866"/>
            <a:ext cx="8592860" cy="15240"/>
          </a:xfrm>
          <a:prstGeom prst="roundRect">
            <a:avLst>
              <a:gd name="adj" fmla="val 625116"/>
            </a:avLst>
          </a:prstGeom>
          <a:solidFill>
            <a:srgbClr val="56565B"/>
          </a:solidFill>
          <a:ln/>
        </p:spPr>
      </p:sp>
      <p:pic>
        <p:nvPicPr>
          <p:cNvPr id="8" name="Image 1" descr="preencoded.png">    </p:cNvPr>
          <p:cNvPicPr>
            <a:picLocks noChangeAspect="1"/>
          </p:cNvPicPr>
          <p:nvPr/>
        </p:nvPicPr>
        <p:blipFill>
          <a:blip r:embed="rId2"/>
          <a:stretch>
            <a:fillRect/>
          </a:stretch>
        </p:blipFill>
        <p:spPr>
          <a:xfrm>
            <a:off x="1902381" y="3733443"/>
            <a:ext cx="4304109" cy="1306949"/>
          </a:xfrm>
          <a:prstGeom prst="rect">
            <a:avLst/>
          </a:prstGeom>
        </p:spPr>
      </p:pic>
      <p:sp>
        <p:nvSpPr>
          <p:cNvPr id="9" name="Text 5"/>
          <p:cNvSpPr/>
          <p:nvPr/>
        </p:nvSpPr>
        <p:spPr>
          <a:xfrm>
            <a:off x="3894892" y="4187547"/>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CFD0D8"/>
                </a:solidFill>
                <a:latin typeface="Instrument Sans Semi Bold" pitchFamily="34" charset="0"/>
                <a:ea typeface="Instrument Sans Semi Bold" pitchFamily="34" charset="-122"/>
                <a:cs typeface="Instrument Sans Semi Bold" pitchFamily="34" charset="-120"/>
              </a:rPr>
              <a:t>2</a:t>
            </a:r>
            <a:endParaRPr lang="en-US" sz="2500" dirty="0"/>
          </a:p>
        </p:txBody>
      </p:sp>
      <p:sp>
        <p:nvSpPr>
          <p:cNvPr id="10" name="Text 6"/>
          <p:cNvSpPr/>
          <p:nvPr/>
        </p:nvSpPr>
        <p:spPr>
          <a:xfrm>
            <a:off x="6433304" y="3960257"/>
            <a:ext cx="1564005"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Returning</a:t>
            </a:r>
            <a:endParaRPr lang="en-US" sz="2200" dirty="0"/>
          </a:p>
        </p:txBody>
      </p:sp>
      <p:sp>
        <p:nvSpPr>
          <p:cNvPr id="11" name="Text 7"/>
          <p:cNvSpPr/>
          <p:nvPr/>
        </p:nvSpPr>
        <p:spPr>
          <a:xfrm>
            <a:off x="6433304" y="4450675"/>
            <a:ext cx="1564005"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701 Customers</a:t>
            </a:r>
            <a:endParaRPr lang="en-US" sz="1750" dirty="0"/>
          </a:p>
        </p:txBody>
      </p:sp>
      <p:sp>
        <p:nvSpPr>
          <p:cNvPr id="12" name="Shape 8"/>
          <p:cNvSpPr/>
          <p:nvPr/>
        </p:nvSpPr>
        <p:spPr>
          <a:xfrm>
            <a:off x="6263164" y="5053489"/>
            <a:ext cx="7516773" cy="15240"/>
          </a:xfrm>
          <a:prstGeom prst="roundRect">
            <a:avLst>
              <a:gd name="adj" fmla="val 625116"/>
            </a:avLst>
          </a:prstGeom>
          <a:solidFill>
            <a:srgbClr val="56565B"/>
          </a:solidFill>
          <a:ln/>
        </p:spPr>
      </p:sp>
      <p:pic>
        <p:nvPicPr>
          <p:cNvPr id="13" name="Image 2" descr="preencoded.png">    </p:cNvPr>
          <p:cNvPicPr>
            <a:picLocks noChangeAspect="1"/>
          </p:cNvPicPr>
          <p:nvPr/>
        </p:nvPicPr>
        <p:blipFill>
          <a:blip r:embed="rId3"/>
          <a:stretch>
            <a:fillRect/>
          </a:stretch>
        </p:blipFill>
        <p:spPr>
          <a:xfrm>
            <a:off x="826294" y="5097066"/>
            <a:ext cx="6456164" cy="1306949"/>
          </a:xfrm>
          <a:prstGeom prst="rect">
            <a:avLst/>
          </a:prstGeom>
        </p:spPr>
      </p:pic>
      <p:sp>
        <p:nvSpPr>
          <p:cNvPr id="14" name="Text 9"/>
          <p:cNvSpPr/>
          <p:nvPr/>
        </p:nvSpPr>
        <p:spPr>
          <a:xfrm>
            <a:off x="3894773" y="5551170"/>
            <a:ext cx="318968" cy="398621"/>
          </a:xfrm>
          <a:prstGeom prst="rect">
            <a:avLst/>
          </a:prstGeom>
          <a:noFill/>
          <a:ln/>
        </p:spPr>
        <p:txBody>
          <a:bodyPr wrap="none" lIns="0" tIns="0" rIns="0" bIns="0" rtlCol="0" anchor="t"/>
          <a:lstStyle/>
          <a:p>
            <a:pPr algn="ctr" indent="0" marL="0">
              <a:lnSpc>
                <a:spcPts val="4000"/>
              </a:lnSpc>
              <a:buNone/>
            </a:pPr>
            <a:r>
              <a:rPr lang="en-US" sz="2500" dirty="0">
                <a:solidFill>
                  <a:srgbClr val="CFD0D8"/>
                </a:solidFill>
                <a:latin typeface="Instrument Sans Semi Bold" pitchFamily="34" charset="0"/>
                <a:ea typeface="Instrument Sans Semi Bold" pitchFamily="34" charset="-122"/>
                <a:cs typeface="Instrument Sans Semi Bold" pitchFamily="34" charset="-120"/>
              </a:rPr>
              <a:t>3</a:t>
            </a:r>
            <a:endParaRPr lang="en-US" sz="2500" dirty="0"/>
          </a:p>
        </p:txBody>
      </p:sp>
      <p:sp>
        <p:nvSpPr>
          <p:cNvPr id="15" name="Text 10"/>
          <p:cNvSpPr/>
          <p:nvPr/>
        </p:nvSpPr>
        <p:spPr>
          <a:xfrm>
            <a:off x="7509272" y="5323880"/>
            <a:ext cx="1471970" cy="354330"/>
          </a:xfrm>
          <a:prstGeom prst="rect">
            <a:avLst/>
          </a:prstGeom>
          <a:noFill/>
          <a:ln/>
        </p:spPr>
        <p:txBody>
          <a:bodyPr wrap="none" lIns="0" tIns="0" rIns="0" bIns="0" rtlCol="0" anchor="t"/>
          <a:lstStyle/>
          <a:p>
            <a:pPr algn="l" indent="0" marL="0">
              <a:lnSpc>
                <a:spcPts val="2750"/>
              </a:lnSpc>
              <a:buNone/>
            </a:pPr>
            <a:r>
              <a:rPr lang="en-US" sz="2200" dirty="0">
                <a:solidFill>
                  <a:srgbClr val="CFD0D8"/>
                </a:solidFill>
                <a:latin typeface="Instrument Sans Semi Bold" pitchFamily="34" charset="0"/>
                <a:ea typeface="Instrument Sans Semi Bold" pitchFamily="34" charset="-122"/>
                <a:cs typeface="Instrument Sans Semi Bold" pitchFamily="34" charset="-120"/>
              </a:rPr>
              <a:t>New</a:t>
            </a:r>
            <a:endParaRPr lang="en-US" sz="2200" dirty="0"/>
          </a:p>
        </p:txBody>
      </p:sp>
      <p:sp>
        <p:nvSpPr>
          <p:cNvPr id="16" name="Text 11"/>
          <p:cNvSpPr/>
          <p:nvPr/>
        </p:nvSpPr>
        <p:spPr>
          <a:xfrm>
            <a:off x="7509272" y="5814298"/>
            <a:ext cx="1471970"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83 Customers</a:t>
            </a:r>
            <a:endParaRPr lang="en-US" sz="1750" dirty="0"/>
          </a:p>
        </p:txBody>
      </p:sp>
      <p:sp>
        <p:nvSpPr>
          <p:cNvPr id="17" name="Text 12"/>
          <p:cNvSpPr/>
          <p:nvPr/>
        </p:nvSpPr>
        <p:spPr>
          <a:xfrm>
            <a:off x="793790" y="6659166"/>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Customers with more than 5 purchases are more likely to subscribe (958 Yes vs. 2518 No).</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40743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Top Products &amp; Revenue by Age</a:t>
            </a:r>
            <a:endParaRPr lang="en-US" sz="4450" dirty="0"/>
          </a:p>
        </p:txBody>
      </p:sp>
      <p:sp>
        <p:nvSpPr>
          <p:cNvPr id="4" name="Text 1"/>
          <p:cNvSpPr/>
          <p:nvPr/>
        </p:nvSpPr>
        <p:spPr>
          <a:xfrm>
            <a:off x="793790" y="3391972"/>
            <a:ext cx="3501509" cy="708660"/>
          </a:xfrm>
          <a:prstGeom prst="rect">
            <a:avLst/>
          </a:prstGeom>
          <a:noFill/>
          <a:ln/>
        </p:spPr>
        <p:txBody>
          <a:bodyPr wrap="square" lIns="0" tIns="0" rIns="0" bIns="0" rtlCol="0" anchor="t"/>
          <a:lstStyle/>
          <a:p>
            <a:pPr algn="l"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Top 3 Products per Category</a:t>
            </a:r>
            <a:endParaRPr lang="en-US" sz="2200" dirty="0"/>
          </a:p>
        </p:txBody>
      </p:sp>
      <p:sp>
        <p:nvSpPr>
          <p:cNvPr id="5" name="Text 2"/>
          <p:cNvSpPr/>
          <p:nvPr/>
        </p:nvSpPr>
        <p:spPr>
          <a:xfrm>
            <a:off x="793790" y="4327446"/>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FD0D8"/>
                </a:solidFill>
                <a:latin typeface="Instrument Sans Medium" pitchFamily="34" charset="0"/>
                <a:ea typeface="Instrument Sans Medium" pitchFamily="34" charset="-122"/>
                <a:cs typeface="Instrument Sans Medium" pitchFamily="34" charset="-120"/>
              </a:rPr>
              <a:t>Accessories:</a:t>
            </a:r>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 Jewelry, Sunglasses, Belt</a:t>
            </a:r>
            <a:endParaRPr lang="en-US" sz="1750" dirty="0"/>
          </a:p>
        </p:txBody>
      </p:sp>
      <p:sp>
        <p:nvSpPr>
          <p:cNvPr id="6" name="Text 3"/>
          <p:cNvSpPr/>
          <p:nvPr/>
        </p:nvSpPr>
        <p:spPr>
          <a:xfrm>
            <a:off x="793790" y="5132546"/>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FD0D8"/>
                </a:solidFill>
                <a:latin typeface="Instrument Sans Medium" pitchFamily="34" charset="0"/>
                <a:ea typeface="Instrument Sans Medium" pitchFamily="34" charset="-122"/>
                <a:cs typeface="Instrument Sans Medium" pitchFamily="34" charset="-120"/>
              </a:rPr>
              <a:t>Clothing:</a:t>
            </a:r>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 Blouse, Pants, Shirt</a:t>
            </a:r>
            <a:endParaRPr lang="en-US" sz="1750" dirty="0"/>
          </a:p>
        </p:txBody>
      </p:sp>
      <p:sp>
        <p:nvSpPr>
          <p:cNvPr id="7" name="Text 4"/>
          <p:cNvSpPr/>
          <p:nvPr/>
        </p:nvSpPr>
        <p:spPr>
          <a:xfrm>
            <a:off x="793790" y="5574744"/>
            <a:ext cx="3501509"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CFD0D8"/>
                </a:solidFill>
                <a:latin typeface="Instrument Sans Medium" pitchFamily="34" charset="0"/>
                <a:ea typeface="Instrument Sans Medium" pitchFamily="34" charset="-122"/>
                <a:cs typeface="Instrument Sans Medium" pitchFamily="34" charset="-120"/>
              </a:rPr>
              <a:t>Footwear:</a:t>
            </a:r>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 Sandals, Shoes, Sneakers</a:t>
            </a:r>
            <a:endParaRPr lang="en-US" sz="1750" dirty="0"/>
          </a:p>
        </p:txBody>
      </p:sp>
      <p:sp>
        <p:nvSpPr>
          <p:cNvPr id="8" name="Text 5"/>
          <p:cNvSpPr/>
          <p:nvPr/>
        </p:nvSpPr>
        <p:spPr>
          <a:xfrm>
            <a:off x="793790" y="6379845"/>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FD0D8"/>
                </a:solidFill>
                <a:latin typeface="Instrument Sans Medium" pitchFamily="34" charset="0"/>
                <a:ea typeface="Instrument Sans Medium" pitchFamily="34" charset="-122"/>
                <a:cs typeface="Instrument Sans Medium" pitchFamily="34" charset="-120"/>
              </a:rPr>
              <a:t>Outerwear:</a:t>
            </a:r>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 Jacket, Coat</a:t>
            </a:r>
            <a:endParaRPr lang="en-US" sz="1750" dirty="0"/>
          </a:p>
        </p:txBody>
      </p:sp>
      <p:sp>
        <p:nvSpPr>
          <p:cNvPr id="9" name="Text 6"/>
          <p:cNvSpPr/>
          <p:nvPr/>
        </p:nvSpPr>
        <p:spPr>
          <a:xfrm>
            <a:off x="4856321" y="3391972"/>
            <a:ext cx="3018473" cy="354330"/>
          </a:xfrm>
          <a:prstGeom prst="rect">
            <a:avLst/>
          </a:prstGeom>
          <a:noFill/>
          <a:ln/>
        </p:spPr>
        <p:txBody>
          <a:bodyPr wrap="none" lIns="0" tIns="0" rIns="0" bIns="0" rtlCol="0" anchor="t"/>
          <a:lstStyle/>
          <a:p>
            <a:pPr algn="l" indent="0" marL="0">
              <a:lnSpc>
                <a:spcPts val="2750"/>
              </a:lnSpc>
              <a:buNone/>
            </a:pPr>
            <a:r>
              <a:rPr lang="en-US" sz="2200" dirty="0">
                <a:solidFill>
                  <a:srgbClr val="CBCCCE"/>
                </a:solidFill>
                <a:latin typeface="Instrument Sans Semi Bold" pitchFamily="34" charset="0"/>
                <a:ea typeface="Instrument Sans Semi Bold" pitchFamily="34" charset="-122"/>
                <a:cs typeface="Instrument Sans Semi Bold" pitchFamily="34" charset="-120"/>
              </a:rPr>
              <a:t>Revenue by Age Group</a:t>
            </a:r>
            <a:endParaRPr lang="en-US" sz="2200" dirty="0"/>
          </a:p>
        </p:txBody>
      </p:sp>
      <p:sp>
        <p:nvSpPr>
          <p:cNvPr id="10" name="Text 7"/>
          <p:cNvSpPr/>
          <p:nvPr/>
        </p:nvSpPr>
        <p:spPr>
          <a:xfrm>
            <a:off x="4856321" y="3973116"/>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FD0D8"/>
                </a:solidFill>
                <a:latin typeface="Instrument Sans Medium" pitchFamily="34" charset="0"/>
                <a:ea typeface="Instrument Sans Medium" pitchFamily="34" charset="-122"/>
                <a:cs typeface="Instrument Sans Medium" pitchFamily="34" charset="-120"/>
              </a:rPr>
              <a:t>Young Adult:</a:t>
            </a:r>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 $62,143</a:t>
            </a:r>
            <a:endParaRPr lang="en-US" sz="1750" dirty="0"/>
          </a:p>
        </p:txBody>
      </p:sp>
      <p:sp>
        <p:nvSpPr>
          <p:cNvPr id="11" name="Text 8"/>
          <p:cNvSpPr/>
          <p:nvPr/>
        </p:nvSpPr>
        <p:spPr>
          <a:xfrm>
            <a:off x="4856321" y="4415314"/>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FD0D8"/>
                </a:solidFill>
                <a:latin typeface="Instrument Sans Medium" pitchFamily="34" charset="0"/>
                <a:ea typeface="Instrument Sans Medium" pitchFamily="34" charset="-122"/>
                <a:cs typeface="Instrument Sans Medium" pitchFamily="34" charset="-120"/>
              </a:rPr>
              <a:t>Middle-aged:</a:t>
            </a:r>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 $59,197</a:t>
            </a:r>
            <a:endParaRPr lang="en-US" sz="1750" dirty="0"/>
          </a:p>
        </p:txBody>
      </p:sp>
      <p:sp>
        <p:nvSpPr>
          <p:cNvPr id="12" name="Text 9"/>
          <p:cNvSpPr/>
          <p:nvPr/>
        </p:nvSpPr>
        <p:spPr>
          <a:xfrm>
            <a:off x="4856321" y="4857512"/>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FD0D8"/>
                </a:solidFill>
                <a:latin typeface="Instrument Sans Medium" pitchFamily="34" charset="0"/>
                <a:ea typeface="Instrument Sans Medium" pitchFamily="34" charset="-122"/>
                <a:cs typeface="Instrument Sans Medium" pitchFamily="34" charset="-120"/>
              </a:rPr>
              <a:t>Adult:</a:t>
            </a:r>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 $55,978</a:t>
            </a:r>
            <a:endParaRPr lang="en-US" sz="1750" dirty="0"/>
          </a:p>
        </p:txBody>
      </p:sp>
      <p:sp>
        <p:nvSpPr>
          <p:cNvPr id="13" name="Text 10"/>
          <p:cNvSpPr/>
          <p:nvPr/>
        </p:nvSpPr>
        <p:spPr>
          <a:xfrm>
            <a:off x="4856321" y="5299710"/>
            <a:ext cx="3501509"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CFD0D8"/>
                </a:solidFill>
                <a:latin typeface="Instrument Sans Medium" pitchFamily="34" charset="0"/>
                <a:ea typeface="Instrument Sans Medium" pitchFamily="34" charset="-122"/>
                <a:cs typeface="Instrument Sans Medium" pitchFamily="34" charset="-120"/>
              </a:rPr>
              <a:t>Senior:</a:t>
            </a:r>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 $55,763</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201108"/>
            <a:ext cx="7556421" cy="1417558"/>
          </a:xfrm>
          <a:prstGeom prst="rect">
            <a:avLst/>
          </a:prstGeom>
          <a:noFill/>
          <a:ln/>
        </p:spPr>
        <p:txBody>
          <a:bodyPr wrap="square" lIns="0" tIns="0" rIns="0" bIns="0" rtlCol="0" anchor="t"/>
          <a:lstStyle/>
          <a:p>
            <a:pPr algn="l" indent="0" marL="0">
              <a:lnSpc>
                <a:spcPts val="5550"/>
              </a:lnSpc>
              <a:buNone/>
            </a:pPr>
            <a:r>
              <a:rPr lang="en-US" sz="4450" dirty="0">
                <a:solidFill>
                  <a:srgbClr val="CBCCCE"/>
                </a:solidFill>
                <a:latin typeface="Instrument Sans Semi Bold" pitchFamily="34" charset="0"/>
                <a:ea typeface="Instrument Sans Semi Bold" pitchFamily="34" charset="-122"/>
                <a:cs typeface="Instrument Sans Semi Bold" pitchFamily="34" charset="-120"/>
              </a:rPr>
              <a:t>Interactive Dashboard in Power BI</a:t>
            </a:r>
            <a:endParaRPr lang="en-US" sz="4450" dirty="0"/>
          </a:p>
        </p:txBody>
      </p:sp>
      <p:sp>
        <p:nvSpPr>
          <p:cNvPr id="4" name="Text 1"/>
          <p:cNvSpPr/>
          <p:nvPr/>
        </p:nvSpPr>
        <p:spPr>
          <a:xfrm>
            <a:off x="793790" y="3958828"/>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An interactive dashboard was built in Power BI to visually present key insights from the analysis.</a:t>
            </a:r>
            <a:endParaRPr lang="en-US" sz="1750" dirty="0"/>
          </a:p>
        </p:txBody>
      </p:sp>
      <p:sp>
        <p:nvSpPr>
          <p:cNvPr id="5" name="Text 2"/>
          <p:cNvSpPr/>
          <p:nvPr/>
        </p:nvSpPr>
        <p:spPr>
          <a:xfrm>
            <a:off x="793790" y="4939784"/>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CFD0D8"/>
                </a:solidFill>
                <a:latin typeface="Instrument Sans Medium" pitchFamily="34" charset="0"/>
                <a:ea typeface="Instrument Sans Medium" pitchFamily="34" charset="-122"/>
                <a:cs typeface="Instrument Sans Medium" pitchFamily="34" charset="-120"/>
              </a:rPr>
              <a:t>The dashboard includes filters for Subscription Status, Gender, Category, and Shipping Type, providing a comprehensive view of customer behavior metrics.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2025-12-03T11:24:04Z</dcterms:created>
  <dcterms:modified xsi:type="dcterms:W3CDTF">2025-12-03T11:24:04Z</dcterms:modified>
</cp:coreProperties>
</file>